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7" r:id="rId15"/>
    <p:sldId id="266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727" autoAdjust="0"/>
  </p:normalViewPr>
  <p:slideViewPr>
    <p:cSldViewPr snapToGrid="0">
      <p:cViewPr varScale="1">
        <p:scale>
          <a:sx n="115" d="100"/>
          <a:sy n="115" d="100"/>
        </p:scale>
        <p:origin x="372" y="84"/>
      </p:cViewPr>
      <p:guideLst/>
    </p:cSldViewPr>
  </p:slideViewPr>
  <p:outlineViewPr>
    <p:cViewPr>
      <p:scale>
        <a:sx n="33" d="100"/>
        <a:sy n="33" d="100"/>
      </p:scale>
      <p:origin x="0" y="-25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Classeur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19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3-C2AD-4725-80DC-8378E6E0602A}"/>
              </c:ext>
            </c:extLst>
          </c:dPt>
          <c:dPt>
            <c:idx val="20"/>
            <c:marker>
              <c:symbol val="none"/>
            </c:marker>
            <c:bubble3D val="0"/>
            <c:spPr>
              <a:ln w="28575" cap="rnd">
                <a:solidFill>
                  <a:srgbClr val="92D05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1-C2AD-4725-80DC-8378E6E0602A}"/>
              </c:ext>
            </c:extLst>
          </c:dPt>
          <c:dPt>
            <c:idx val="21"/>
            <c:marker>
              <c:symbol val="none"/>
            </c:marker>
            <c:bubble3D val="0"/>
            <c:spPr>
              <a:ln w="28575" cap="rnd">
                <a:solidFill>
                  <a:srgbClr val="FF000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2-C2AD-4725-80DC-8378E6E0602A}"/>
              </c:ext>
            </c:extLst>
          </c:dPt>
          <c:dPt>
            <c:idx val="22"/>
            <c:marker>
              <c:symbol val="none"/>
            </c:marker>
            <c:bubble3D val="0"/>
            <c:spPr>
              <a:ln w="28575" cap="rnd">
                <a:solidFill>
                  <a:srgbClr val="FF000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C2AD-4725-80DC-8378E6E0602A}"/>
              </c:ext>
            </c:extLst>
          </c:dPt>
          <c:dPt>
            <c:idx val="23"/>
            <c:marker>
              <c:symbol val="none"/>
            </c:marker>
            <c:bubble3D val="0"/>
            <c:spPr>
              <a:ln w="28575" cap="rnd">
                <a:solidFill>
                  <a:srgbClr val="FF000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C2AD-4725-80DC-8378E6E0602A}"/>
              </c:ext>
            </c:extLst>
          </c:dPt>
          <c:dPt>
            <c:idx val="24"/>
            <c:marker>
              <c:symbol val="none"/>
            </c:marker>
            <c:bubble3D val="0"/>
            <c:spPr>
              <a:ln w="28575" cap="rnd">
                <a:solidFill>
                  <a:srgbClr val="FF000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C2AD-4725-80DC-8378E6E0602A}"/>
              </c:ext>
            </c:extLst>
          </c:dPt>
          <c:dPt>
            <c:idx val="25"/>
            <c:marker>
              <c:symbol val="none"/>
            </c:marker>
            <c:bubble3D val="0"/>
            <c:spPr>
              <a:ln w="28575" cap="rnd">
                <a:solidFill>
                  <a:srgbClr val="FF000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C2AD-4725-80DC-8378E6E0602A}"/>
              </c:ext>
            </c:extLst>
          </c:dPt>
          <c:dPt>
            <c:idx val="26"/>
            <c:marker>
              <c:symbol val="none"/>
            </c:marker>
            <c:bubble3D val="0"/>
            <c:spPr>
              <a:ln w="28575" cap="rnd">
                <a:solidFill>
                  <a:srgbClr val="FF000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C2AD-4725-80DC-8378E6E0602A}"/>
              </c:ext>
            </c:extLst>
          </c:dPt>
          <c:dPt>
            <c:idx val="27"/>
            <c:marker>
              <c:symbol val="none"/>
            </c:marker>
            <c:bubble3D val="0"/>
            <c:spPr>
              <a:ln w="28575" cap="rnd">
                <a:solidFill>
                  <a:srgbClr val="FF000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B-C2AD-4725-80DC-8378E6E0602A}"/>
              </c:ext>
            </c:extLst>
          </c:dPt>
          <c:dPt>
            <c:idx val="28"/>
            <c:marker>
              <c:symbol val="none"/>
            </c:marker>
            <c:bubble3D val="0"/>
            <c:spPr>
              <a:ln w="28575" cap="rnd">
                <a:solidFill>
                  <a:srgbClr val="FF000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D-C2AD-4725-80DC-8378E6E0602A}"/>
              </c:ext>
            </c:extLst>
          </c:dPt>
          <c:dPt>
            <c:idx val="29"/>
            <c:marker>
              <c:symbol val="none"/>
            </c:marker>
            <c:bubble3D val="0"/>
            <c:spPr>
              <a:ln w="28575" cap="rnd">
                <a:solidFill>
                  <a:srgbClr val="FF000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F-C2AD-4725-80DC-8378E6E0602A}"/>
              </c:ext>
            </c:extLst>
          </c:dPt>
          <c:cat>
            <c:numRef>
              <c:f>Feuil1!$B$2:$B$31</c:f>
              <c:numCache>
                <c:formatCode>General</c:formatCode>
                <c:ptCount val="30"/>
                <c:pt idx="0">
                  <c:v>2001</c:v>
                </c:pt>
                <c:pt idx="1">
                  <c:v>2002</c:v>
                </c:pt>
                <c:pt idx="2">
                  <c:v>2003</c:v>
                </c:pt>
                <c:pt idx="3">
                  <c:v>2004</c:v>
                </c:pt>
                <c:pt idx="4">
                  <c:v>2005</c:v>
                </c:pt>
                <c:pt idx="5">
                  <c:v>2006</c:v>
                </c:pt>
                <c:pt idx="6">
                  <c:v>2007</c:v>
                </c:pt>
                <c:pt idx="7">
                  <c:v>2008</c:v>
                </c:pt>
                <c:pt idx="8">
                  <c:v>2009</c:v>
                </c:pt>
                <c:pt idx="9">
                  <c:v>2010</c:v>
                </c:pt>
                <c:pt idx="10">
                  <c:v>2011</c:v>
                </c:pt>
                <c:pt idx="11">
                  <c:v>2012</c:v>
                </c:pt>
                <c:pt idx="12">
                  <c:v>2013</c:v>
                </c:pt>
                <c:pt idx="13">
                  <c:v>2014</c:v>
                </c:pt>
                <c:pt idx="14">
                  <c:v>2015</c:v>
                </c:pt>
                <c:pt idx="15">
                  <c:v>2016</c:v>
                </c:pt>
                <c:pt idx="16">
                  <c:v>2017</c:v>
                </c:pt>
                <c:pt idx="17">
                  <c:v>2018</c:v>
                </c:pt>
                <c:pt idx="18">
                  <c:v>2019</c:v>
                </c:pt>
                <c:pt idx="19">
                  <c:v>2020</c:v>
                </c:pt>
                <c:pt idx="20">
                  <c:v>2021</c:v>
                </c:pt>
                <c:pt idx="21">
                  <c:v>2022</c:v>
                </c:pt>
                <c:pt idx="22">
                  <c:v>2023</c:v>
                </c:pt>
                <c:pt idx="23">
                  <c:v>2024</c:v>
                </c:pt>
                <c:pt idx="24">
                  <c:v>2025</c:v>
                </c:pt>
                <c:pt idx="25">
                  <c:v>2026</c:v>
                </c:pt>
                <c:pt idx="26">
                  <c:v>2027</c:v>
                </c:pt>
                <c:pt idx="27">
                  <c:v>2028</c:v>
                </c:pt>
                <c:pt idx="28">
                  <c:v>2029</c:v>
                </c:pt>
                <c:pt idx="29">
                  <c:v>2030</c:v>
                </c:pt>
              </c:numCache>
            </c:numRef>
          </c:cat>
          <c:val>
            <c:numRef>
              <c:f>Feuil1!$C$2:$C$31</c:f>
              <c:numCache>
                <c:formatCode>General</c:formatCode>
                <c:ptCount val="30"/>
                <c:pt idx="0">
                  <c:v>2</c:v>
                </c:pt>
                <c:pt idx="1">
                  <c:v>7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29</c:v>
                </c:pt>
                <c:pt idx="7">
                  <c:v>34</c:v>
                </c:pt>
                <c:pt idx="8">
                  <c:v>38</c:v>
                </c:pt>
                <c:pt idx="9">
                  <c:v>42</c:v>
                </c:pt>
                <c:pt idx="10">
                  <c:v>50</c:v>
                </c:pt>
                <c:pt idx="11">
                  <c:v>55</c:v>
                </c:pt>
                <c:pt idx="12">
                  <c:v>60</c:v>
                </c:pt>
                <c:pt idx="13">
                  <c:v>75</c:v>
                </c:pt>
                <c:pt idx="14">
                  <c:v>86</c:v>
                </c:pt>
                <c:pt idx="15">
                  <c:v>90</c:v>
                </c:pt>
                <c:pt idx="16">
                  <c:v>95</c:v>
                </c:pt>
                <c:pt idx="17">
                  <c:v>97</c:v>
                </c:pt>
                <c:pt idx="18">
                  <c:v>100</c:v>
                </c:pt>
                <c:pt idx="19">
                  <c:v>106</c:v>
                </c:pt>
                <c:pt idx="20">
                  <c:v>110</c:v>
                </c:pt>
                <c:pt idx="21">
                  <c:v>115</c:v>
                </c:pt>
                <c:pt idx="22">
                  <c:v>120</c:v>
                </c:pt>
                <c:pt idx="23">
                  <c:v>129</c:v>
                </c:pt>
                <c:pt idx="24">
                  <c:v>135</c:v>
                </c:pt>
                <c:pt idx="25">
                  <c:v>139</c:v>
                </c:pt>
                <c:pt idx="26">
                  <c:v>143</c:v>
                </c:pt>
                <c:pt idx="27">
                  <c:v>145</c:v>
                </c:pt>
                <c:pt idx="28">
                  <c:v>150</c:v>
                </c:pt>
                <c:pt idx="29">
                  <c:v>166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C2AD-4725-80DC-8378E6E060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04695231"/>
        <c:axId val="1291084367"/>
      </c:lineChart>
      <c:catAx>
        <c:axId val="12046952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600" b="1">
                    <a:solidFill>
                      <a:schemeClr val="tx1"/>
                    </a:solidFill>
                  </a:rPr>
                  <a:t>Années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291084367"/>
        <c:crosses val="autoZero"/>
        <c:auto val="0"/>
        <c:lblAlgn val="ctr"/>
        <c:lblOffset val="100"/>
        <c:noMultiLvlLbl val="0"/>
      </c:catAx>
      <c:valAx>
        <c:axId val="129108436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600" b="1">
                    <a:solidFill>
                      <a:schemeClr val="tx1"/>
                    </a:solidFill>
                  </a:rPr>
                  <a:t>Nombre</a:t>
                </a:r>
                <a:r>
                  <a:rPr lang="fr-FR" sz="1600" b="1" baseline="0">
                    <a:solidFill>
                      <a:schemeClr val="bg1"/>
                    </a:solidFill>
                  </a:rPr>
                  <a:t> </a:t>
                </a:r>
                <a:r>
                  <a:rPr lang="fr-FR" sz="1600" b="1" baseline="0">
                    <a:solidFill>
                      <a:schemeClr val="tx1"/>
                    </a:solidFill>
                  </a:rPr>
                  <a:t>de clients</a:t>
                </a:r>
                <a:endParaRPr lang="fr-FR" sz="1600" b="1">
                  <a:solidFill>
                    <a:schemeClr val="tx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2046952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9653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0042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48541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445395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5397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38497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33017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10430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159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6151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7995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5394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704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3161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1535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3608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0855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BD10A-6308-4647-8CCB-CD0CAB1CCBC9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7A006-087C-416E-956E-F2D22F892E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2789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  <p:sldLayoutId id="2147483784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2DF2CD5D-3C16-46E4-AA0A-F0C8752FA5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755"/>
          <a:stretch/>
        </p:blipFill>
        <p:spPr>
          <a:xfrm>
            <a:off x="0" y="9845"/>
            <a:ext cx="12191980" cy="68559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4B68F10-9686-4C4B-B5FD-1734F023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59" y="1626216"/>
            <a:ext cx="9001462" cy="2387600"/>
          </a:xfrm>
          <a:effectLst>
            <a:outerShdw blurRad="50800" dist="38100" dir="16200000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>
            <a:normAutofit/>
          </a:bodyPr>
          <a:lstStyle/>
          <a:p>
            <a:r>
              <a:rPr lang="fr-FR" dirty="0"/>
              <a:t>PPE Auto-Ecole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83BDE3F-0DB2-3F4C-85F9-651549761E7E}"/>
              </a:ext>
            </a:extLst>
          </p:cNvPr>
          <p:cNvSpPr txBox="1"/>
          <p:nvPr/>
        </p:nvSpPr>
        <p:spPr>
          <a:xfrm>
            <a:off x="5476599" y="6478823"/>
            <a:ext cx="72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/>
              <a:t>                                                   Faissal Ettarnichi et </a:t>
            </a:r>
            <a:r>
              <a:rPr lang="fr-FR" dirty="0" err="1"/>
              <a:t>Kiry</a:t>
            </a:r>
            <a:r>
              <a:rPr lang="fr-FR" dirty="0"/>
              <a:t> Ilo Carson</a:t>
            </a:r>
          </a:p>
        </p:txBody>
      </p:sp>
    </p:spTree>
    <p:extLst>
      <p:ext uri="{BB962C8B-B14F-4D97-AF65-F5344CB8AC3E}">
        <p14:creationId xmlns:p14="http://schemas.microsoft.com/office/powerpoint/2010/main" val="2819550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BAF1EB-833D-4C57-8EAA-48335F05F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647" y="1146003"/>
            <a:ext cx="11361342" cy="588002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fr-FR" dirty="0"/>
              <a:t>1.      Objet </a:t>
            </a:r>
          </a:p>
          <a:p>
            <a:pPr marL="0" indent="0">
              <a:buNone/>
            </a:pPr>
            <a:r>
              <a:rPr lang="fr-FR" dirty="0"/>
              <a:t>          Ce document décrit les besoins de la société Castellane-Auto vis-à-vis de la  </a:t>
            </a:r>
          </a:p>
          <a:p>
            <a:pPr marL="0" indent="0">
              <a:buNone/>
            </a:pPr>
            <a:r>
              <a:rPr lang="fr-FR" dirty="0"/>
              <a:t>          </a:t>
            </a:r>
            <a:r>
              <a:rPr lang="fr-FR"/>
              <a:t>solution applicative.</a:t>
            </a:r>
            <a:endParaRPr lang="fr-FR" dirty="0"/>
          </a:p>
          <a:p>
            <a:pPr marL="457200" indent="-457200">
              <a:buAutoNum type="arabicPeriod" startAt="2"/>
            </a:pPr>
            <a:r>
              <a:rPr lang="fr-FR" dirty="0"/>
              <a:t>Définition du besoin </a:t>
            </a:r>
          </a:p>
          <a:p>
            <a:pPr marL="0" indent="0">
              <a:buNone/>
            </a:pPr>
            <a:r>
              <a:rPr lang="fr-FR" dirty="0"/>
              <a:t>       2.1. Définition </a:t>
            </a:r>
          </a:p>
          <a:p>
            <a:pPr marL="0" indent="0">
              <a:buNone/>
            </a:pPr>
            <a:r>
              <a:rPr lang="fr-FR" dirty="0"/>
              <a:t>              Castellane-Auto a pour souhait la mise à disposition d’une application web  </a:t>
            </a:r>
          </a:p>
          <a:p>
            <a:pPr marL="0" indent="0">
              <a:buNone/>
            </a:pPr>
            <a:r>
              <a:rPr lang="fr-FR" dirty="0"/>
              <a:t>              permettant aux clients d’avoir accès à toutes les informations concernant l’auto    </a:t>
            </a:r>
          </a:p>
          <a:p>
            <a:pPr marL="0" indent="0">
              <a:buNone/>
            </a:pPr>
            <a:r>
              <a:rPr lang="fr-FR" dirty="0"/>
              <a:t>              école.  </a:t>
            </a:r>
          </a:p>
          <a:p>
            <a:pPr marL="0" indent="0">
              <a:buNone/>
            </a:pPr>
            <a:r>
              <a:rPr lang="fr-FR" dirty="0"/>
              <a:t>       2.3. Périmètre </a:t>
            </a:r>
          </a:p>
          <a:p>
            <a:pPr marL="0" indent="0">
              <a:buNone/>
            </a:pPr>
            <a:r>
              <a:rPr lang="fr-FR" dirty="0"/>
              <a:t>             Elle doit permettre aux clients d’avoir accès à toutes les informations de l’auto-école concernant les divers permis,       </a:t>
            </a:r>
          </a:p>
          <a:p>
            <a:pPr marL="0" indent="0">
              <a:buNone/>
            </a:pPr>
            <a:r>
              <a:rPr lang="fr-FR" dirty="0"/>
              <a:t>             les tarifs, les documents à fournir pour les inscriptions. </a:t>
            </a:r>
          </a:p>
          <a:p>
            <a:pPr marL="457200" indent="-457200">
              <a:buAutoNum type="arabicPeriod" startAt="3"/>
            </a:pPr>
            <a:r>
              <a:rPr lang="fr-FR" dirty="0"/>
              <a:t>Contraintes  </a:t>
            </a:r>
          </a:p>
          <a:p>
            <a:pPr marL="0" indent="0">
              <a:buNone/>
            </a:pPr>
            <a:r>
              <a:rPr lang="fr-FR" dirty="0"/>
              <a:t>           3.1. Architecture </a:t>
            </a:r>
          </a:p>
          <a:p>
            <a:pPr marL="0" indent="0">
              <a:buNone/>
            </a:pPr>
            <a:r>
              <a:rPr lang="fr-FR" dirty="0"/>
              <a:t>                  L’architecture devra  s’appuyer et comporter au moins les mêmes informations que celles possédées par le site de l’auto-       </a:t>
            </a:r>
          </a:p>
          <a:p>
            <a:pPr marL="0" indent="0">
              <a:buNone/>
            </a:pPr>
            <a:r>
              <a:rPr lang="fr-FR" dirty="0"/>
              <a:t>                  école (permis, tarifs…)  </a:t>
            </a:r>
          </a:p>
          <a:p>
            <a:pPr marL="0" indent="0">
              <a:buNone/>
            </a:pPr>
            <a:r>
              <a:rPr lang="fr-FR" dirty="0"/>
              <a:t>       </a:t>
            </a:r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E22B756D-32AA-4D73-9FEC-92942439EC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246585"/>
              </p:ext>
            </p:extLst>
          </p:nvPr>
        </p:nvGraphicFramePr>
        <p:xfrm>
          <a:off x="1272591" y="0"/>
          <a:ext cx="9646815" cy="4328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5605">
                  <a:extLst>
                    <a:ext uri="{9D8B030D-6E8A-4147-A177-3AD203B41FA5}">
                      <a16:colId xmlns:a16="http://schemas.microsoft.com/office/drawing/2014/main" val="1016611045"/>
                    </a:ext>
                  </a:extLst>
                </a:gridCol>
                <a:gridCol w="3215605">
                  <a:extLst>
                    <a:ext uri="{9D8B030D-6E8A-4147-A177-3AD203B41FA5}">
                      <a16:colId xmlns:a16="http://schemas.microsoft.com/office/drawing/2014/main" val="267226475"/>
                    </a:ext>
                  </a:extLst>
                </a:gridCol>
                <a:gridCol w="3215605">
                  <a:extLst>
                    <a:ext uri="{9D8B030D-6E8A-4147-A177-3AD203B41FA5}">
                      <a16:colId xmlns:a16="http://schemas.microsoft.com/office/drawing/2014/main" val="1650269425"/>
                    </a:ext>
                  </a:extLst>
                </a:gridCol>
              </a:tblGrid>
              <a:tr h="432847">
                <a:tc>
                  <a:txBody>
                    <a:bodyPr/>
                    <a:lstStyle/>
                    <a:p>
                      <a:r>
                        <a:rPr lang="fr-FR" dirty="0"/>
                        <a:t>SFK 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CAHIER DES CHARGES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Castellane-Auto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9972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1923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8ECD462-0280-4AB4-992C-8B13B456A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6" y="783078"/>
            <a:ext cx="10944638" cy="6468621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fr-FR" dirty="0"/>
              <a:t> 3.2. Ergonomie </a:t>
            </a:r>
          </a:p>
          <a:p>
            <a:pPr marL="0" indent="0">
              <a:buNone/>
            </a:pPr>
            <a:r>
              <a:rPr lang="fr-FR" dirty="0"/>
              <a:t>       Le menu comportera les rubriques suivantes : </a:t>
            </a:r>
          </a:p>
          <a:p>
            <a:pPr marL="0" indent="0">
              <a:buNone/>
            </a:pPr>
            <a:r>
              <a:rPr lang="fr-FR" dirty="0"/>
              <a:t>      - Accueil </a:t>
            </a:r>
          </a:p>
          <a:p>
            <a:pPr marL="0" indent="0">
              <a:buNone/>
            </a:pPr>
            <a:r>
              <a:rPr lang="fr-FR" dirty="0"/>
              <a:t>      - Permis A </a:t>
            </a:r>
          </a:p>
          <a:p>
            <a:pPr marL="0" indent="0">
              <a:buNone/>
            </a:pPr>
            <a:r>
              <a:rPr lang="fr-FR" dirty="0"/>
              <a:t>      - Permis B </a:t>
            </a:r>
          </a:p>
          <a:p>
            <a:pPr marL="0" indent="0">
              <a:buNone/>
            </a:pPr>
            <a:r>
              <a:rPr lang="fr-FR" dirty="0"/>
              <a:t>      - Conduite BSR</a:t>
            </a:r>
          </a:p>
          <a:p>
            <a:pPr marL="0" indent="0">
              <a:buNone/>
            </a:pPr>
            <a:r>
              <a:rPr lang="fr-FR" dirty="0"/>
              <a:t>      - Conduite accompagnée</a:t>
            </a:r>
          </a:p>
          <a:p>
            <a:pPr marL="0" indent="0">
              <a:buNone/>
            </a:pPr>
            <a:r>
              <a:rPr lang="fr-FR" dirty="0"/>
              <a:t>      - Contact </a:t>
            </a:r>
          </a:p>
          <a:p>
            <a:pPr marL="0" indent="0">
              <a:buNone/>
            </a:pPr>
            <a:r>
              <a:rPr lang="fr-FR" dirty="0"/>
              <a:t>      Des améliorations  ou variations peuvent être proposées.</a:t>
            </a:r>
          </a:p>
          <a:p>
            <a:pPr marL="0" indent="0">
              <a:buNone/>
            </a:pPr>
            <a:r>
              <a:rPr lang="fr-FR" dirty="0"/>
              <a:t>  3.3. Langage de programmation </a:t>
            </a:r>
          </a:p>
          <a:p>
            <a:pPr marL="0" indent="0">
              <a:buNone/>
            </a:pPr>
            <a:r>
              <a:rPr lang="fr-FR" dirty="0"/>
              <a:t>        Le langage HTML/CSS,PHP à été choisis pour la gratuité des outils de développements existants ainsi que sa facilité de mise en place et aussi l’utilisation d’un Framework tel que Bootstrap                                   </a:t>
            </a:r>
          </a:p>
          <a:p>
            <a:pPr marL="0" indent="0">
              <a:buNone/>
            </a:pPr>
            <a:r>
              <a:rPr lang="fr-FR" dirty="0"/>
              <a:t>       d’exécution</a:t>
            </a:r>
          </a:p>
          <a:p>
            <a:pPr marL="0" indent="0">
              <a:buNone/>
            </a:pPr>
            <a:r>
              <a:rPr lang="fr-FR" dirty="0"/>
              <a:t>3.4. La solution doit fonctionner sur divers systèmes d’exploitations des terminaux actuellement sur le marché. </a:t>
            </a:r>
          </a:p>
          <a:p>
            <a:pPr marL="0" indent="0">
              <a:buNone/>
            </a:pPr>
            <a:r>
              <a:rPr lang="fr-FR" dirty="0"/>
              <a:t>3.5. Hébergement </a:t>
            </a:r>
          </a:p>
          <a:p>
            <a:pPr marL="0" indent="0">
              <a:buNone/>
            </a:pPr>
            <a:r>
              <a:rPr lang="fr-FR" dirty="0"/>
              <a:t>        L’hébergement de la solution sera donc confié aux serveurs loués par la société SFK IT, ce service étant inclus dans la prestation.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Les visiteurs : </a:t>
            </a:r>
          </a:p>
          <a:p>
            <a:pPr marL="0" indent="0">
              <a:buNone/>
            </a:pPr>
            <a:r>
              <a:rPr lang="fr-FR" dirty="0"/>
              <a:t>Les visiteurs du site pourront consulter les offres proposées par l’auto-école, les tarifs, les modalités d’inscription etc…  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F2EA865C-D088-4817-9470-4ADDB1A4AF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246585"/>
              </p:ext>
            </p:extLst>
          </p:nvPr>
        </p:nvGraphicFramePr>
        <p:xfrm>
          <a:off x="1272591" y="0"/>
          <a:ext cx="9646815" cy="4328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5605">
                  <a:extLst>
                    <a:ext uri="{9D8B030D-6E8A-4147-A177-3AD203B41FA5}">
                      <a16:colId xmlns:a16="http://schemas.microsoft.com/office/drawing/2014/main" val="1016611045"/>
                    </a:ext>
                  </a:extLst>
                </a:gridCol>
                <a:gridCol w="3215605">
                  <a:extLst>
                    <a:ext uri="{9D8B030D-6E8A-4147-A177-3AD203B41FA5}">
                      <a16:colId xmlns:a16="http://schemas.microsoft.com/office/drawing/2014/main" val="267226475"/>
                    </a:ext>
                  </a:extLst>
                </a:gridCol>
                <a:gridCol w="3215605">
                  <a:extLst>
                    <a:ext uri="{9D8B030D-6E8A-4147-A177-3AD203B41FA5}">
                      <a16:colId xmlns:a16="http://schemas.microsoft.com/office/drawing/2014/main" val="1650269425"/>
                    </a:ext>
                  </a:extLst>
                </a:gridCol>
              </a:tblGrid>
              <a:tr h="432847">
                <a:tc>
                  <a:txBody>
                    <a:bodyPr/>
                    <a:lstStyle/>
                    <a:p>
                      <a:r>
                        <a:rPr lang="fr-FR" dirty="0"/>
                        <a:t>SFK 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CAHIER DES CHARGES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Castellane-Auto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9972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8478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97E28E-450F-4883-94B8-A4DDAE906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Modèle conceptuel de données (mcd)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5050AF6-0FC1-427F-9B9A-F385DC71F0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40" y="1574385"/>
            <a:ext cx="11603069" cy="506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674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934764-F4DF-4AC5-9B50-426FC2979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Modèle logique de données (</a:t>
            </a:r>
            <a:r>
              <a:rPr lang="fr-FR" dirty="0" err="1"/>
              <a:t>mld</a:t>
            </a:r>
            <a:r>
              <a:rPr lang="fr-FR" dirty="0"/>
              <a:t>)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0006AFE-DE76-4D77-AA6B-4E629194A2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820" y="1629414"/>
            <a:ext cx="9310509" cy="4970169"/>
          </a:xfrm>
        </p:spPr>
      </p:pic>
    </p:spTree>
    <p:extLst>
      <p:ext uri="{BB962C8B-B14F-4D97-AF65-F5344CB8AC3E}">
        <p14:creationId xmlns:p14="http://schemas.microsoft.com/office/powerpoint/2010/main" val="2710910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85A513-9F65-4E50-86F8-BBBECC2B2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69B586-0704-4A35-BB72-BC30D3E5F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1212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4C5CC5-E1FA-412C-A2A7-E2F3FBAB0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536" y="179997"/>
            <a:ext cx="11383964" cy="1400530"/>
          </a:xfrm>
        </p:spPr>
        <p:txBody>
          <a:bodyPr/>
          <a:lstStyle/>
          <a:p>
            <a:r>
              <a:rPr lang="fr-FR"/>
              <a:t>Présentation de NOTRE entreprise SFK IT 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C43D6A-6337-4F32-B492-C553F7FFA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12" y="3236428"/>
            <a:ext cx="11955464" cy="3402498"/>
          </a:xfrm>
        </p:spPr>
        <p:txBody>
          <a:bodyPr/>
          <a:lstStyle/>
          <a:p>
            <a:r>
              <a:rPr lang="fr-FR" dirty="0"/>
              <a:t>Nous représentons l’entreprise SFK IT anciennement </a:t>
            </a:r>
            <a:r>
              <a:rPr lang="fr-FR"/>
              <a:t>PixelWeb, une société à responsabilité anonyme (S.A.R.L) au capital de départ de 25 000 €. </a:t>
            </a:r>
            <a:r>
              <a:rPr lang="fr-FR" dirty="0"/>
              <a:t>Cette entreprise fut créer le 20 octobre 2001 par 3 associés qui sont respectivement Faissal Ettarnichi, </a:t>
            </a:r>
            <a:r>
              <a:rPr lang="fr-FR" dirty="0" err="1"/>
              <a:t>Shiriman</a:t>
            </a:r>
            <a:r>
              <a:rPr lang="fr-FR" dirty="0"/>
              <a:t> </a:t>
            </a:r>
            <a:r>
              <a:rPr lang="fr-FR" dirty="0" err="1"/>
              <a:t>Ravanthiramohan</a:t>
            </a:r>
            <a:r>
              <a:rPr lang="fr-FR" dirty="0"/>
              <a:t> et </a:t>
            </a:r>
            <a:r>
              <a:rPr lang="fr-FR" dirty="0" err="1"/>
              <a:t>Kiry</a:t>
            </a:r>
            <a:r>
              <a:rPr lang="fr-FR" dirty="0"/>
              <a:t> Ilo Carson.</a:t>
            </a:r>
          </a:p>
          <a:p>
            <a:r>
              <a:rPr lang="fr-FR" dirty="0"/>
              <a:t>SFK IT est un prestataire de service web qui est spécialisée dans le développement web, l’intégration des services de e-commerce. Son rôle principal est donc d’améliorer la visibilité des sites web, le développement de sites de commerce en ligne, ainsi que des réseaux sociaux et professionnel pour les entreprises.  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BAA45794-0BC2-46AE-A40E-A2073ACDB5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3416429"/>
              </p:ext>
            </p:extLst>
          </p:nvPr>
        </p:nvGraphicFramePr>
        <p:xfrm>
          <a:off x="3486150" y="1741303"/>
          <a:ext cx="8267699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4754">
                  <a:extLst>
                    <a:ext uri="{9D8B030D-6E8A-4147-A177-3AD203B41FA5}">
                      <a16:colId xmlns:a16="http://schemas.microsoft.com/office/drawing/2014/main" val="4248589346"/>
                    </a:ext>
                  </a:extLst>
                </a:gridCol>
                <a:gridCol w="4402945">
                  <a:extLst>
                    <a:ext uri="{9D8B030D-6E8A-4147-A177-3AD203B41FA5}">
                      <a16:colId xmlns:a16="http://schemas.microsoft.com/office/drawing/2014/main" val="3400443867"/>
                    </a:ext>
                  </a:extLst>
                </a:gridCol>
              </a:tblGrid>
              <a:tr h="168442">
                <a:tc>
                  <a:txBody>
                    <a:bodyPr/>
                    <a:lstStyle/>
                    <a:p>
                      <a:r>
                        <a:rPr lang="fr-FR"/>
                        <a:t>Enseigne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SFK IT 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5848293"/>
                  </a:ext>
                </a:extLst>
              </a:tr>
              <a:tr h="168442">
                <a:tc>
                  <a:txBody>
                    <a:bodyPr/>
                    <a:lstStyle/>
                    <a:p>
                      <a:r>
                        <a:rPr lang="fr-FR" b="1"/>
                        <a:t>Activité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Portail internet 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7132497"/>
                  </a:ext>
                </a:extLst>
              </a:tr>
              <a:tr h="294774">
                <a:tc>
                  <a:txBody>
                    <a:bodyPr/>
                    <a:lstStyle/>
                    <a:p>
                      <a:r>
                        <a:rPr lang="fr-FR" b="1"/>
                        <a:t>Adresse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4 boulevard national – 92000 Nanterre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129244"/>
                  </a:ext>
                </a:extLst>
              </a:tr>
              <a:tr h="168442">
                <a:tc>
                  <a:txBody>
                    <a:bodyPr/>
                    <a:lstStyle/>
                    <a:p>
                      <a:r>
                        <a:rPr lang="fr-FR" b="1"/>
                        <a:t>SIRET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45850074124859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501185"/>
                  </a:ext>
                </a:extLst>
              </a:tr>
            </a:tbl>
          </a:graphicData>
        </a:graphic>
      </p:graphicFrame>
      <p:pic>
        <p:nvPicPr>
          <p:cNvPr id="8" name="Image 7">
            <a:extLst>
              <a:ext uri="{FF2B5EF4-FFF2-40B4-BE49-F238E27FC236}">
                <a16:creationId xmlns:a16="http://schemas.microsoft.com/office/drawing/2014/main" id="{66917102-646C-4E8F-B41A-F594E1944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56" y="1331162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860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E3F6CC-7A13-41CF-BB29-DBFCB665A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9855" y="1641108"/>
            <a:ext cx="2767702" cy="4573426"/>
          </a:xfrm>
        </p:spPr>
        <p:txBody>
          <a:bodyPr anchor="ctr">
            <a:normAutofit/>
          </a:bodyPr>
          <a:lstStyle/>
          <a:p>
            <a:r>
              <a:rPr lang="fr-FR" sz="1200" dirty="0"/>
              <a:t>L’agence web compte plus d’une centaines de clients, issus de l'économie locale et présents dans tous les secteurs d’activité ayant besoin de communiquer internet. </a:t>
            </a:r>
            <a:r>
              <a:rPr lang="fr-FR" sz="1200"/>
              <a:t>SFK IT à pour ambition de s’étendre rapidement sur l’ensemble du territoire et de proposer ses solutions à toutes les TPE/PME de l’hexagone.</a:t>
            </a:r>
          </a:p>
          <a:p>
            <a:r>
              <a:rPr lang="fr-FR" sz="1200" dirty="0"/>
              <a:t>Ci-dessous, la courbe représentative de l’évolution du nombre des clients entre 2001 et 2021 en vert et les prévisions en rouge :</a:t>
            </a:r>
          </a:p>
        </p:txBody>
      </p:sp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CE72211B-F87D-4593-AD78-3D1793DC1C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1430517"/>
              </p:ext>
            </p:extLst>
          </p:nvPr>
        </p:nvGraphicFramePr>
        <p:xfrm>
          <a:off x="643467" y="643467"/>
          <a:ext cx="7212920" cy="5571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00667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609B3F-52D9-4473-A73E-F136B29B9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36" y="183605"/>
            <a:ext cx="9404723" cy="1400530"/>
          </a:xfrm>
        </p:spPr>
        <p:txBody>
          <a:bodyPr/>
          <a:lstStyle/>
          <a:p>
            <a:r>
              <a:rPr lang="fr-FR" dirty="0"/>
              <a:t>Organigramme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0839B6-3192-4B6E-9EEB-E6461E014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312" y="1247089"/>
            <a:ext cx="8946541" cy="1052232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L’entreprise est constituées de 3 employés qui sont par la même occasion les 3 associés de l’entreprise. Sur le schéma ci-dessous, l’organigramme de la société SFK IT : 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A683B75-07BA-4046-8DE3-62FFF1F7E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10" y="4474607"/>
            <a:ext cx="1269873" cy="192405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C1BA0EE-1EFD-42BD-87A2-25F3D93E3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453" y="2408367"/>
            <a:ext cx="1587862" cy="1587862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3DBFE04-1A3E-4C62-B663-F05569DCAF00}"/>
              </a:ext>
            </a:extLst>
          </p:cNvPr>
          <p:cNvSpPr txBox="1"/>
          <p:nvPr/>
        </p:nvSpPr>
        <p:spPr>
          <a:xfrm>
            <a:off x="4659684" y="2052132"/>
            <a:ext cx="302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CHEF DE PROJET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911E640-9CAF-4DCC-AE0B-BF1A6241AF89}"/>
              </a:ext>
            </a:extLst>
          </p:cNvPr>
          <p:cNvSpPr txBox="1"/>
          <p:nvPr/>
        </p:nvSpPr>
        <p:spPr>
          <a:xfrm>
            <a:off x="515633" y="4105275"/>
            <a:ext cx="2320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DEVELOPPEUR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AEBB985-7555-4D18-9EC9-6FCD8619FC8E}"/>
              </a:ext>
            </a:extLst>
          </p:cNvPr>
          <p:cNvSpPr txBox="1"/>
          <p:nvPr/>
        </p:nvSpPr>
        <p:spPr>
          <a:xfrm>
            <a:off x="296312" y="6290009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KIRY ILO CARSON 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4A7B0A3-7FFE-4542-9DF2-BC99E6736F95}"/>
              </a:ext>
            </a:extLst>
          </p:cNvPr>
          <p:cNvSpPr txBox="1"/>
          <p:nvPr/>
        </p:nvSpPr>
        <p:spPr>
          <a:xfrm>
            <a:off x="4659684" y="393286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Faissal Ettarnichi</a:t>
            </a:r>
          </a:p>
        </p:txBody>
      </p: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7A8B67DB-305E-4947-BC00-8DCFAC26F5A9}"/>
              </a:ext>
            </a:extLst>
          </p:cNvPr>
          <p:cNvCxnSpPr>
            <a:stCxn id="5" idx="3"/>
            <a:endCxn id="9" idx="1"/>
          </p:cNvCxnSpPr>
          <p:nvPr/>
        </p:nvCxnSpPr>
        <p:spPr>
          <a:xfrm flipV="1">
            <a:off x="1997583" y="3202298"/>
            <a:ext cx="2896870" cy="2234334"/>
          </a:xfrm>
          <a:prstGeom prst="straightConnector1">
            <a:avLst/>
          </a:prstGeom>
          <a:ln w="57150">
            <a:tailEnd type="triangle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56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28A870-CD6C-4BD3-A590-FCC3897F7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286" y="-85188"/>
            <a:ext cx="9404723" cy="1400530"/>
          </a:xfrm>
        </p:spPr>
        <p:txBody>
          <a:bodyPr/>
          <a:lstStyle/>
          <a:p>
            <a:r>
              <a:rPr lang="fr-FR" dirty="0"/>
              <a:t>Présentation de notre parc informatique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575B4E-B64F-4DE2-8834-69C6E045B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955" y="1249677"/>
            <a:ext cx="10620589" cy="1176057"/>
          </a:xfrm>
        </p:spPr>
        <p:txBody>
          <a:bodyPr>
            <a:normAutofit/>
          </a:bodyPr>
          <a:lstStyle/>
          <a:p>
            <a:r>
              <a:rPr lang="fr-FR" dirty="0"/>
              <a:t>L’infrastructure, représentée par le schéma ci-dessous, est située dans un local de 20 m² composé de 3 ordinateurs reliés à un modem et donc à un  accès sécurisé à internet :   </a:t>
            </a:r>
          </a:p>
        </p:txBody>
      </p:sp>
      <p:pic>
        <p:nvPicPr>
          <p:cNvPr id="5" name="Image 4" descr="Une image contenant intérieur, assis, table, sombre&#10;&#10;Description générée automatiquement">
            <a:extLst>
              <a:ext uri="{FF2B5EF4-FFF2-40B4-BE49-F238E27FC236}">
                <a16:creationId xmlns:a16="http://schemas.microsoft.com/office/drawing/2014/main" id="{6F1B1AF4-BE19-4E94-9A3B-6BF6D091D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48472" y="3782597"/>
            <a:ext cx="1511300" cy="850106"/>
          </a:xfrm>
          <a:prstGeom prst="rect">
            <a:avLst/>
          </a:prstGeom>
        </p:spPr>
      </p:pic>
      <p:pic>
        <p:nvPicPr>
          <p:cNvPr id="7" name="Image 6" descr="Une image contenant équipement électronique, moniteur, table, ordinateur&#10;&#10;Description générée automatiquement">
            <a:extLst>
              <a:ext uri="{FF2B5EF4-FFF2-40B4-BE49-F238E27FC236}">
                <a16:creationId xmlns:a16="http://schemas.microsoft.com/office/drawing/2014/main" id="{6D2055D9-5223-4764-AC83-4737C3815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647" y="5136316"/>
            <a:ext cx="1790700" cy="1352352"/>
          </a:xfrm>
          <a:prstGeom prst="rect">
            <a:avLst/>
          </a:prstGeom>
        </p:spPr>
      </p:pic>
      <p:pic>
        <p:nvPicPr>
          <p:cNvPr id="9" name="Image 8" descr="Une image contenant équipement électronique, moniteur, table, ordinateur&#10;&#10;Description générée automatiquement">
            <a:extLst>
              <a:ext uri="{FF2B5EF4-FFF2-40B4-BE49-F238E27FC236}">
                <a16:creationId xmlns:a16="http://schemas.microsoft.com/office/drawing/2014/main" id="{E8CAFFBD-3AD5-4485-A9C2-70BAA53DC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0153" y="3575904"/>
            <a:ext cx="1673038" cy="1263492"/>
          </a:xfrm>
          <a:prstGeom prst="rect">
            <a:avLst/>
          </a:prstGeom>
        </p:spPr>
      </p:pic>
      <p:pic>
        <p:nvPicPr>
          <p:cNvPr id="11" name="Image 10" descr="Une image contenant équipement électronique, moniteur, table, ordinateur&#10;&#10;Description générée automatiquement">
            <a:extLst>
              <a:ext uri="{FF2B5EF4-FFF2-40B4-BE49-F238E27FC236}">
                <a16:creationId xmlns:a16="http://schemas.microsoft.com/office/drawing/2014/main" id="{87B1441F-CA01-4E8B-8CFE-087CA34A5A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285" y="3606475"/>
            <a:ext cx="1592078" cy="120235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198D7D49-A853-4874-805B-F06CE92A30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937" y="1899183"/>
            <a:ext cx="1000125" cy="1000125"/>
          </a:xfrm>
          <a:prstGeom prst="rect">
            <a:avLst/>
          </a:prstGeom>
        </p:spPr>
      </p:pic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6B06B735-E89A-4ADC-BCC1-0674019FD292}"/>
              </a:ext>
            </a:extLst>
          </p:cNvPr>
          <p:cNvCxnSpPr>
            <a:stCxn id="11" idx="3"/>
            <a:endCxn id="5" idx="3"/>
          </p:cNvCxnSpPr>
          <p:nvPr/>
        </p:nvCxnSpPr>
        <p:spPr>
          <a:xfrm>
            <a:off x="3142363" y="4207650"/>
            <a:ext cx="220610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D06B43C1-30B7-46FF-AE31-20B27F6EC3B3}"/>
              </a:ext>
            </a:extLst>
          </p:cNvPr>
          <p:cNvCxnSpPr>
            <a:cxnSpLocks/>
            <a:endCxn id="5" idx="1"/>
          </p:cNvCxnSpPr>
          <p:nvPr/>
        </p:nvCxnSpPr>
        <p:spPr>
          <a:xfrm flipH="1">
            <a:off x="6859772" y="4207650"/>
            <a:ext cx="253187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9F1D8D1F-4D1F-4C81-8C10-3548A7C5DE58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4716342"/>
            <a:ext cx="8123" cy="6081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005D80E5-E377-4EDA-8A67-9D90C3C3DDC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6104122" y="3119399"/>
            <a:ext cx="0" cy="6631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E07971FB-9AC8-495C-A771-120EB7B6079D}"/>
              </a:ext>
            </a:extLst>
          </p:cNvPr>
          <p:cNvSpPr txBox="1"/>
          <p:nvPr/>
        </p:nvSpPr>
        <p:spPr>
          <a:xfrm>
            <a:off x="1061336" y="4062935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PC1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E480A313-6FDE-4B10-ACAE-6D8ACD82C2FC}"/>
              </a:ext>
            </a:extLst>
          </p:cNvPr>
          <p:cNvSpPr txBox="1"/>
          <p:nvPr/>
        </p:nvSpPr>
        <p:spPr>
          <a:xfrm>
            <a:off x="5800725" y="6488668"/>
            <a:ext cx="1017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PC2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D3FDABCF-6AB2-49D6-8783-3F55AACE85B1}"/>
              </a:ext>
            </a:extLst>
          </p:cNvPr>
          <p:cNvSpPr txBox="1"/>
          <p:nvPr/>
        </p:nvSpPr>
        <p:spPr>
          <a:xfrm>
            <a:off x="10954544" y="4001545"/>
            <a:ext cx="88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PC3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2FF74F04-F37D-41FC-B641-B4B658586A51}"/>
              </a:ext>
            </a:extLst>
          </p:cNvPr>
          <p:cNvSpPr txBox="1"/>
          <p:nvPr/>
        </p:nvSpPr>
        <p:spPr>
          <a:xfrm>
            <a:off x="5230997" y="4379292"/>
            <a:ext cx="1890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Modem ou Box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BC85B13F-7242-4E8E-9DCB-0BD7020F616F}"/>
              </a:ext>
            </a:extLst>
          </p:cNvPr>
          <p:cNvSpPr txBox="1"/>
          <p:nvPr/>
        </p:nvSpPr>
        <p:spPr>
          <a:xfrm>
            <a:off x="5595937" y="2781520"/>
            <a:ext cx="2671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Internet</a:t>
            </a:r>
          </a:p>
        </p:txBody>
      </p:sp>
      <p:pic>
        <p:nvPicPr>
          <p:cNvPr id="6" name="Image 5" descr="Une image contenant ordinateur, table, bureau, assis&#10;&#10;Description générée automatiquement">
            <a:extLst>
              <a:ext uri="{FF2B5EF4-FFF2-40B4-BE49-F238E27FC236}">
                <a16:creationId xmlns:a16="http://schemas.microsoft.com/office/drawing/2014/main" id="{AE12A7F5-479E-43B5-AB26-BE92128FDB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7291" y="-764"/>
            <a:ext cx="2191830" cy="140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992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0E6307-5E32-4C6B-9920-865CBA72D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8556" y="0"/>
            <a:ext cx="10353761" cy="1326321"/>
          </a:xfrm>
        </p:spPr>
        <p:txBody>
          <a:bodyPr/>
          <a:lstStyle/>
          <a:p>
            <a:r>
              <a:rPr lang="fr-FR" dirty="0"/>
              <a:t>Présentation de l’entreprise client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D18D61-0A69-41A8-A209-F596A2616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04003"/>
            <a:ext cx="12024655" cy="3695136"/>
          </a:xfrm>
        </p:spPr>
        <p:txBody>
          <a:bodyPr>
            <a:normAutofit/>
          </a:bodyPr>
          <a:lstStyle/>
          <a:p>
            <a:r>
              <a:rPr lang="fr-FR" dirty="0"/>
              <a:t>L’auto-école Castellane est une société à responsabilité limitée (S.A.R.L) en nom collectif fondée en septembre 1975 par Mme Lejars, fondatrice et directrice de la société, ayant un capitale social de 73 250 €.</a:t>
            </a:r>
          </a:p>
          <a:p>
            <a:r>
              <a:rPr lang="fr-FR" dirty="0"/>
              <a:t>L’auto-école Castellane est une auto-école possédant une solide réputation depuis plus de 30 ans, l’auto école possède au total 5 voitures (Citroën C3) et 3 motos (</a:t>
            </a:r>
            <a:r>
              <a:rPr lang="fr-FR" b="1" dirty="0">
                <a:effectLst/>
              </a:rPr>
              <a:t>Kawasaki Z800</a:t>
            </a:r>
            <a:r>
              <a:rPr lang="fr-FR" dirty="0"/>
              <a:t>). Outre le permis A et B, l’auto école propose aussi l’examen du B.S.R ainsi que la conduite accompagnée.</a:t>
            </a:r>
          </a:p>
          <a:p>
            <a:r>
              <a:rPr lang="fr-FR" dirty="0"/>
              <a:t>L’auto-école Castellane est donc composée de Mme Lejars, directrice de l’auto-école, ainsi que de 5 moniteurs qui ont la responsabilité des élèves de l’entrainement du code jusqu’au passage de l’examen du permis :</a:t>
            </a:r>
          </a:p>
          <a:p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442D439-53D9-4388-99A4-319936011F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363" y="5057891"/>
            <a:ext cx="2646995" cy="1299909"/>
          </a:xfrm>
          <a:prstGeom prst="rect">
            <a:avLst/>
          </a:prstGeom>
        </p:spPr>
      </p:pic>
      <p:graphicFrame>
        <p:nvGraphicFramePr>
          <p:cNvPr id="10" name="Tableau 4">
            <a:extLst>
              <a:ext uri="{FF2B5EF4-FFF2-40B4-BE49-F238E27FC236}">
                <a16:creationId xmlns:a16="http://schemas.microsoft.com/office/drawing/2014/main" id="{C18F6AB5-B142-4EEA-8618-FB7BB2B0EC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9912876"/>
              </p:ext>
            </p:extLst>
          </p:nvPr>
        </p:nvGraphicFramePr>
        <p:xfrm>
          <a:off x="7862277" y="4846320"/>
          <a:ext cx="4329723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3938">
                  <a:extLst>
                    <a:ext uri="{9D8B030D-6E8A-4147-A177-3AD203B41FA5}">
                      <a16:colId xmlns:a16="http://schemas.microsoft.com/office/drawing/2014/main" val="4248589346"/>
                    </a:ext>
                  </a:extLst>
                </a:gridCol>
                <a:gridCol w="2305785">
                  <a:extLst>
                    <a:ext uri="{9D8B030D-6E8A-4147-A177-3AD203B41FA5}">
                      <a16:colId xmlns:a16="http://schemas.microsoft.com/office/drawing/2014/main" val="3400443867"/>
                    </a:ext>
                  </a:extLst>
                </a:gridCol>
              </a:tblGrid>
              <a:tr h="352231">
                <a:tc>
                  <a:txBody>
                    <a:bodyPr/>
                    <a:lstStyle/>
                    <a:p>
                      <a:r>
                        <a:rPr lang="fr-FR" dirty="0"/>
                        <a:t>Enseigne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Castellane-Auto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5848293"/>
                  </a:ext>
                </a:extLst>
              </a:tr>
              <a:tr h="352231">
                <a:tc>
                  <a:txBody>
                    <a:bodyPr/>
                    <a:lstStyle/>
                    <a:p>
                      <a:r>
                        <a:rPr lang="fr-FR" b="1" dirty="0"/>
                        <a:t>Activité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Enseignement de la conduite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7132497"/>
                  </a:ext>
                </a:extLst>
              </a:tr>
              <a:tr h="352231">
                <a:tc>
                  <a:txBody>
                    <a:bodyPr/>
                    <a:lstStyle/>
                    <a:p>
                      <a:r>
                        <a:rPr lang="fr-FR" b="1" dirty="0"/>
                        <a:t>Adresse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4 rue Lénine – 93150 Blanc-Mesnil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129244"/>
                  </a:ext>
                </a:extLst>
              </a:tr>
              <a:tr h="352231">
                <a:tc>
                  <a:txBody>
                    <a:bodyPr/>
                    <a:lstStyle/>
                    <a:p>
                      <a:r>
                        <a:rPr lang="fr-FR" b="1" dirty="0"/>
                        <a:t>SIRET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48574522147596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501185"/>
                  </a:ext>
                </a:extLst>
              </a:tr>
            </a:tbl>
          </a:graphicData>
        </a:graphic>
      </p:graphicFrame>
      <p:pic>
        <p:nvPicPr>
          <p:cNvPr id="12" name="Image 11" descr="Une image contenant lumière, tenant, femme, homme&#10;&#10;Description générée automatiquement">
            <a:extLst>
              <a:ext uri="{FF2B5EF4-FFF2-40B4-BE49-F238E27FC236}">
                <a16:creationId xmlns:a16="http://schemas.microsoft.com/office/drawing/2014/main" id="{53EFB564-8132-4AAC-8C06-726F42CD1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02" y="4846320"/>
            <a:ext cx="1292290" cy="1723053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08F5365D-C578-4797-862C-38CF7B283916}"/>
              </a:ext>
            </a:extLst>
          </p:cNvPr>
          <p:cNvSpPr txBox="1"/>
          <p:nvPr/>
        </p:nvSpPr>
        <p:spPr>
          <a:xfrm rot="10800000" flipH="1" flipV="1">
            <a:off x="207958" y="6260397"/>
            <a:ext cx="2034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    Directrice Mme Lejars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0321AE6-15C9-4A49-BA26-D33E75FF783B}"/>
              </a:ext>
            </a:extLst>
          </p:cNvPr>
          <p:cNvSpPr txBox="1"/>
          <p:nvPr/>
        </p:nvSpPr>
        <p:spPr>
          <a:xfrm>
            <a:off x="3529911" y="6068093"/>
            <a:ext cx="3778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 moniteurs 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5232E0F7-C167-4379-9BF0-E7FADAABBB0B}"/>
              </a:ext>
            </a:extLst>
          </p:cNvPr>
          <p:cNvCxnSpPr>
            <a:stCxn id="12" idx="3"/>
            <a:endCxn id="9" idx="1"/>
          </p:cNvCxnSpPr>
          <p:nvPr/>
        </p:nvCxnSpPr>
        <p:spPr>
          <a:xfrm flipV="1">
            <a:off x="1756892" y="5707846"/>
            <a:ext cx="1222471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B9D020D3-3B04-4D94-A179-455BFC5D61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824" y="-108527"/>
            <a:ext cx="1538891" cy="153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698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1CA654-41F0-4941-8818-3388B308F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11313" y="-306932"/>
            <a:ext cx="10353761" cy="1326321"/>
          </a:xfrm>
        </p:spPr>
        <p:txBody>
          <a:bodyPr/>
          <a:lstStyle/>
          <a:p>
            <a:r>
              <a:rPr lang="fr-FR" dirty="0"/>
              <a:t>Les tarifs 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BB0AD1BF-A8AC-484A-A657-BC10011A8F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068337"/>
              </p:ext>
            </p:extLst>
          </p:nvPr>
        </p:nvGraphicFramePr>
        <p:xfrm>
          <a:off x="6199837" y="678791"/>
          <a:ext cx="5659444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9444">
                  <a:extLst>
                    <a:ext uri="{9D8B030D-6E8A-4147-A177-3AD203B41FA5}">
                      <a16:colId xmlns:a16="http://schemas.microsoft.com/office/drawing/2014/main" val="936047533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fr-FR" dirty="0"/>
                        <a:t>Permis B :1250€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8726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fr-FR" dirty="0"/>
                        <a:t>Frais d’inscription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086378"/>
                  </a:ext>
                </a:extLst>
              </a:tr>
              <a:tr h="4800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L’accompagnement à l’examen théorique 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554865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fr-FR" dirty="0"/>
                        <a:t>20h de conduite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1658306"/>
                  </a:ext>
                </a:extLst>
              </a:tr>
              <a:tr h="2451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L’accompagnement à l’examen pratique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218473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Pack web permettant de s’entrainer à distance a l’épreuve théorique 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655322"/>
                  </a:ext>
                </a:extLst>
              </a:tr>
            </a:tbl>
          </a:graphicData>
        </a:graphic>
      </p:graphicFrame>
      <p:graphicFrame>
        <p:nvGraphicFramePr>
          <p:cNvPr id="6" name="Tableau 6">
            <a:extLst>
              <a:ext uri="{FF2B5EF4-FFF2-40B4-BE49-F238E27FC236}">
                <a16:creationId xmlns:a16="http://schemas.microsoft.com/office/drawing/2014/main" id="{35748190-D13A-4A8E-937C-564712A568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018131"/>
              </p:ext>
            </p:extLst>
          </p:nvPr>
        </p:nvGraphicFramePr>
        <p:xfrm>
          <a:off x="211014" y="678791"/>
          <a:ext cx="5781150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81150">
                  <a:extLst>
                    <a:ext uri="{9D8B030D-6E8A-4147-A177-3AD203B41FA5}">
                      <a16:colId xmlns:a16="http://schemas.microsoft.com/office/drawing/2014/main" val="2316171731"/>
                    </a:ext>
                  </a:extLst>
                </a:gridCol>
              </a:tblGrid>
              <a:tr h="229811">
                <a:tc>
                  <a:txBody>
                    <a:bodyPr/>
                    <a:lstStyle/>
                    <a:p>
                      <a:r>
                        <a:rPr lang="fr-FR" dirty="0"/>
                        <a:t>Permis A : 990€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8303047"/>
                  </a:ext>
                </a:extLst>
              </a:tr>
              <a:tr h="229811">
                <a:tc>
                  <a:txBody>
                    <a:bodyPr/>
                    <a:lstStyle/>
                    <a:p>
                      <a:r>
                        <a:rPr lang="fr-FR" dirty="0"/>
                        <a:t>Frais d’inscription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897553"/>
                  </a:ext>
                </a:extLst>
              </a:tr>
              <a:tr h="229811">
                <a:tc>
                  <a:txBody>
                    <a:bodyPr/>
                    <a:lstStyle/>
                    <a:p>
                      <a:r>
                        <a:rPr lang="fr-FR" dirty="0"/>
                        <a:t>L’accompagnement à l’examen théorique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571505"/>
                  </a:ext>
                </a:extLst>
              </a:tr>
              <a:tr h="229811">
                <a:tc>
                  <a:txBody>
                    <a:bodyPr/>
                    <a:lstStyle/>
                    <a:p>
                      <a:r>
                        <a:rPr lang="fr-FR" dirty="0"/>
                        <a:t>20h de conduite (12h en circulation 8h en plateau)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010293"/>
                  </a:ext>
                </a:extLst>
              </a:tr>
              <a:tr h="229811">
                <a:tc>
                  <a:txBody>
                    <a:bodyPr/>
                    <a:lstStyle/>
                    <a:p>
                      <a:r>
                        <a:rPr lang="fr-FR" dirty="0"/>
                        <a:t>L’accompagnement à l’examen pratique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3837034"/>
                  </a:ext>
                </a:extLst>
              </a:tr>
              <a:tr h="402169">
                <a:tc>
                  <a:txBody>
                    <a:bodyPr/>
                    <a:lstStyle/>
                    <a:p>
                      <a:r>
                        <a:rPr lang="fr-FR" dirty="0"/>
                        <a:t>Pack web permettant de s’entrainer à distance a l’épreuve théorique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616462"/>
                  </a:ext>
                </a:extLst>
              </a:tr>
            </a:tbl>
          </a:graphicData>
        </a:graphic>
      </p:graphicFrame>
      <p:graphicFrame>
        <p:nvGraphicFramePr>
          <p:cNvPr id="8" name="Tableau 8">
            <a:extLst>
              <a:ext uri="{FF2B5EF4-FFF2-40B4-BE49-F238E27FC236}">
                <a16:creationId xmlns:a16="http://schemas.microsoft.com/office/drawing/2014/main" id="{520DE7E1-1E4D-4CB6-ABE1-EE10EDFC06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2475687"/>
              </p:ext>
            </p:extLst>
          </p:nvPr>
        </p:nvGraphicFramePr>
        <p:xfrm>
          <a:off x="6199836" y="4251957"/>
          <a:ext cx="5659445" cy="24688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9445">
                  <a:extLst>
                    <a:ext uri="{9D8B030D-6E8A-4147-A177-3AD203B41FA5}">
                      <a16:colId xmlns:a16="http://schemas.microsoft.com/office/drawing/2014/main" val="3331467278"/>
                    </a:ext>
                  </a:extLst>
                </a:gridCol>
              </a:tblGrid>
              <a:tr h="576822">
                <a:tc>
                  <a:txBody>
                    <a:bodyPr/>
                    <a:lstStyle/>
                    <a:p>
                      <a:r>
                        <a:rPr lang="fr-FR" dirty="0"/>
                        <a:t>BSR (Brevet de sécurité routière) : 150€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9340304"/>
                  </a:ext>
                </a:extLst>
              </a:tr>
              <a:tr h="576822">
                <a:tc>
                  <a:txBody>
                    <a:bodyPr/>
                    <a:lstStyle/>
                    <a:p>
                      <a:r>
                        <a:rPr lang="fr-FR" dirty="0"/>
                        <a:t>Frais d’inscription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629990"/>
                  </a:ext>
                </a:extLst>
              </a:tr>
              <a:tr h="738415">
                <a:tc>
                  <a:txBody>
                    <a:bodyPr/>
                    <a:lstStyle/>
                    <a:p>
                      <a:r>
                        <a:rPr lang="fr-FR" dirty="0"/>
                        <a:t>6h de conduite (4h en circulation 2h hors circulation)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645708"/>
                  </a:ext>
                </a:extLst>
              </a:tr>
              <a:tr h="576822">
                <a:tc>
                  <a:txBody>
                    <a:bodyPr/>
                    <a:lstStyle/>
                    <a:p>
                      <a:r>
                        <a:rPr lang="fr-FR" dirty="0"/>
                        <a:t>Kit pédagogique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356688"/>
                  </a:ext>
                </a:extLst>
              </a:tr>
            </a:tbl>
          </a:graphicData>
        </a:graphic>
      </p:graphicFrame>
      <p:graphicFrame>
        <p:nvGraphicFramePr>
          <p:cNvPr id="10" name="Tableau 10">
            <a:extLst>
              <a:ext uri="{FF2B5EF4-FFF2-40B4-BE49-F238E27FC236}">
                <a16:creationId xmlns:a16="http://schemas.microsoft.com/office/drawing/2014/main" id="{CDD24634-F94E-475D-8BF4-25383A0C20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7516050"/>
              </p:ext>
            </p:extLst>
          </p:nvPr>
        </p:nvGraphicFramePr>
        <p:xfrm>
          <a:off x="211013" y="3611878"/>
          <a:ext cx="5945842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5842">
                  <a:extLst>
                    <a:ext uri="{9D8B030D-6E8A-4147-A177-3AD203B41FA5}">
                      <a16:colId xmlns:a16="http://schemas.microsoft.com/office/drawing/2014/main" val="402200621"/>
                    </a:ext>
                  </a:extLst>
                </a:gridCol>
              </a:tblGrid>
              <a:tr h="290457">
                <a:tc>
                  <a:txBody>
                    <a:bodyPr/>
                    <a:lstStyle/>
                    <a:p>
                      <a:r>
                        <a:rPr lang="fr-FR" dirty="0"/>
                        <a:t>Conduite accompagnée (ACC) : 1050€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0697763"/>
                  </a:ext>
                </a:extLst>
              </a:tr>
              <a:tr h="290457">
                <a:tc>
                  <a:txBody>
                    <a:bodyPr/>
                    <a:lstStyle/>
                    <a:p>
                      <a:r>
                        <a:rPr lang="fr-FR" dirty="0"/>
                        <a:t>Frais d’inscription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120603"/>
                  </a:ext>
                </a:extLst>
              </a:tr>
              <a:tr h="290457">
                <a:tc>
                  <a:txBody>
                    <a:bodyPr/>
                    <a:lstStyle/>
                    <a:p>
                      <a:r>
                        <a:rPr lang="fr-FR" dirty="0"/>
                        <a:t>L’accompagnement à l’examen théorique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3973541"/>
                  </a:ext>
                </a:extLst>
              </a:tr>
              <a:tr h="290457">
                <a:tc>
                  <a:txBody>
                    <a:bodyPr/>
                    <a:lstStyle/>
                    <a:p>
                      <a:r>
                        <a:rPr lang="fr-FR" dirty="0"/>
                        <a:t>20h de conduite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0568313"/>
                  </a:ext>
                </a:extLst>
              </a:tr>
              <a:tr h="290457">
                <a:tc>
                  <a:txBody>
                    <a:bodyPr/>
                    <a:lstStyle/>
                    <a:p>
                      <a:r>
                        <a:rPr lang="fr-FR" dirty="0"/>
                        <a:t>2 rendez-vous pédagogique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515088"/>
                  </a:ext>
                </a:extLst>
              </a:tr>
              <a:tr h="290457">
                <a:tc>
                  <a:txBody>
                    <a:bodyPr/>
                    <a:lstStyle/>
                    <a:p>
                      <a:r>
                        <a:rPr lang="fr-FR" dirty="0"/>
                        <a:t>L’accompagnement à l’examen pratique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392741"/>
                  </a:ext>
                </a:extLst>
              </a:tr>
              <a:tr h="7261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Pack web permettant de s’entrainer à distance a l’épreuve théorique 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3692585"/>
                  </a:ext>
                </a:extLst>
              </a:tr>
            </a:tbl>
          </a:graphicData>
        </a:graphic>
      </p:graphicFrame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DC14017B-77A6-46A0-A22C-4734024EB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0623">
            <a:off x="2892656" y="-21192"/>
            <a:ext cx="1473010" cy="920060"/>
          </a:xfrm>
          <a:prstGeom prst="rect">
            <a:avLst/>
          </a:prstGeom>
        </p:spPr>
      </p:pic>
      <p:pic>
        <p:nvPicPr>
          <p:cNvPr id="9" name="Image 8" descr="Une image contenant moto, extérieur, vert, route&#10;&#10;Description générée automatiquement">
            <a:extLst>
              <a:ext uri="{FF2B5EF4-FFF2-40B4-BE49-F238E27FC236}">
                <a16:creationId xmlns:a16="http://schemas.microsoft.com/office/drawing/2014/main" id="{97B39976-5F15-414F-8330-1B9B27E99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33" y="-38040"/>
            <a:ext cx="1486419" cy="1122084"/>
          </a:xfrm>
          <a:prstGeom prst="rect">
            <a:avLst/>
          </a:prstGeom>
        </p:spPr>
      </p:pic>
      <p:pic>
        <p:nvPicPr>
          <p:cNvPr id="12" name="Image 11" descr="Une image contenant moto, garé, extérieur, assis&#10;&#10;Description générée automatiquement">
            <a:extLst>
              <a:ext uri="{FF2B5EF4-FFF2-40B4-BE49-F238E27FC236}">
                <a16:creationId xmlns:a16="http://schemas.microsoft.com/office/drawing/2014/main" id="{454CB9D6-159E-4897-B664-C836EC923F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200" y="3747649"/>
            <a:ext cx="1109828" cy="1141203"/>
          </a:xfrm>
          <a:prstGeom prst="rect">
            <a:avLst/>
          </a:prstGeom>
        </p:spPr>
      </p:pic>
      <p:pic>
        <p:nvPicPr>
          <p:cNvPr id="14" name="Image 13" descr="Une image contenant voiture, route, petit, conduisant&#10;&#10;Description générée automatiquement">
            <a:extLst>
              <a:ext uri="{FF2B5EF4-FFF2-40B4-BE49-F238E27FC236}">
                <a16:creationId xmlns:a16="http://schemas.microsoft.com/office/drawing/2014/main" id="{78F4A153-E2EB-4E42-896B-D0F011100F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4328" y="-81166"/>
            <a:ext cx="2292626" cy="1238588"/>
          </a:xfrm>
          <a:prstGeom prst="rect">
            <a:avLst/>
          </a:prstGeom>
        </p:spPr>
      </p:pic>
      <p:pic>
        <p:nvPicPr>
          <p:cNvPr id="16" name="Image 15" descr="Une image contenant voiture, route, petit, conduisant&#10;&#10;Description générée automatiquement">
            <a:extLst>
              <a:ext uri="{FF2B5EF4-FFF2-40B4-BE49-F238E27FC236}">
                <a16:creationId xmlns:a16="http://schemas.microsoft.com/office/drawing/2014/main" id="{317162B3-44C3-490B-A9F5-D8FA3BECF1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359" y="3131970"/>
            <a:ext cx="1625186" cy="88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55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A9D4B4E2-B5D7-4557-B654-3D49E2AD1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0910592"/>
              </p:ext>
            </p:extLst>
          </p:nvPr>
        </p:nvGraphicFramePr>
        <p:xfrm>
          <a:off x="1272591" y="0"/>
          <a:ext cx="9646815" cy="4328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5605">
                  <a:extLst>
                    <a:ext uri="{9D8B030D-6E8A-4147-A177-3AD203B41FA5}">
                      <a16:colId xmlns:a16="http://schemas.microsoft.com/office/drawing/2014/main" val="1016611045"/>
                    </a:ext>
                  </a:extLst>
                </a:gridCol>
                <a:gridCol w="3215605">
                  <a:extLst>
                    <a:ext uri="{9D8B030D-6E8A-4147-A177-3AD203B41FA5}">
                      <a16:colId xmlns:a16="http://schemas.microsoft.com/office/drawing/2014/main" val="267226475"/>
                    </a:ext>
                  </a:extLst>
                </a:gridCol>
                <a:gridCol w="3215605">
                  <a:extLst>
                    <a:ext uri="{9D8B030D-6E8A-4147-A177-3AD203B41FA5}">
                      <a16:colId xmlns:a16="http://schemas.microsoft.com/office/drawing/2014/main" val="1650269425"/>
                    </a:ext>
                  </a:extLst>
                </a:gridCol>
              </a:tblGrid>
              <a:tr h="432847">
                <a:tc>
                  <a:txBody>
                    <a:bodyPr/>
                    <a:lstStyle/>
                    <a:p>
                      <a:r>
                        <a:rPr lang="fr-FR" dirty="0"/>
                        <a:t>SFK 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CAHIER DES CHARGES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Castellane-Auto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997216"/>
                  </a:ext>
                </a:extLst>
              </a:tr>
            </a:tbl>
          </a:graphicData>
        </a:graphic>
      </p:graphicFrame>
      <p:graphicFrame>
        <p:nvGraphicFramePr>
          <p:cNvPr id="8" name="Tableau 8">
            <a:extLst>
              <a:ext uri="{FF2B5EF4-FFF2-40B4-BE49-F238E27FC236}">
                <a16:creationId xmlns:a16="http://schemas.microsoft.com/office/drawing/2014/main" id="{DB5AC917-C4A3-49D5-9254-586EF4DEF2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984612"/>
              </p:ext>
            </p:extLst>
          </p:nvPr>
        </p:nvGraphicFramePr>
        <p:xfrm>
          <a:off x="1417215" y="1064900"/>
          <a:ext cx="935756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78784">
                  <a:extLst>
                    <a:ext uri="{9D8B030D-6E8A-4147-A177-3AD203B41FA5}">
                      <a16:colId xmlns:a16="http://schemas.microsoft.com/office/drawing/2014/main" val="832836947"/>
                    </a:ext>
                  </a:extLst>
                </a:gridCol>
                <a:gridCol w="4678784">
                  <a:extLst>
                    <a:ext uri="{9D8B030D-6E8A-4147-A177-3AD203B41FA5}">
                      <a16:colId xmlns:a16="http://schemas.microsoft.com/office/drawing/2014/main" val="1564923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Emetteur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Castellane-Auto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586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Destinataire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SFK IT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331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Révision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N°1 du 27/09/2020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346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Document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Définitif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525618"/>
                  </a:ext>
                </a:extLst>
              </a:tr>
            </a:tbl>
          </a:graphicData>
        </a:graphic>
      </p:graphicFrame>
      <p:sp>
        <p:nvSpPr>
          <p:cNvPr id="10" name="ZoneTexte 9">
            <a:extLst>
              <a:ext uri="{FF2B5EF4-FFF2-40B4-BE49-F238E27FC236}">
                <a16:creationId xmlns:a16="http://schemas.microsoft.com/office/drawing/2014/main" id="{1CB5643E-BE51-4EDD-944F-FA17DBF135F2}"/>
              </a:ext>
            </a:extLst>
          </p:cNvPr>
          <p:cNvSpPr txBox="1"/>
          <p:nvPr/>
        </p:nvSpPr>
        <p:spPr>
          <a:xfrm>
            <a:off x="4280677" y="3065789"/>
            <a:ext cx="6494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Objet : Site web avec back-office</a:t>
            </a:r>
          </a:p>
        </p:txBody>
      </p:sp>
      <p:graphicFrame>
        <p:nvGraphicFramePr>
          <p:cNvPr id="11" name="Tableau 11">
            <a:extLst>
              <a:ext uri="{FF2B5EF4-FFF2-40B4-BE49-F238E27FC236}">
                <a16:creationId xmlns:a16="http://schemas.microsoft.com/office/drawing/2014/main" id="{7367D165-3F44-4A85-B704-372F3E1645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185421"/>
              </p:ext>
            </p:extLst>
          </p:nvPr>
        </p:nvGraphicFramePr>
        <p:xfrm>
          <a:off x="2032000" y="4163051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2229727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4569698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954548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Nom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Rôle/fonction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Service/Société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1275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Lejars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Directrice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Castellane-Auto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245577"/>
                  </a:ext>
                </a:extLst>
              </a:tr>
            </a:tbl>
          </a:graphicData>
        </a:graphic>
      </p:graphicFrame>
      <p:graphicFrame>
        <p:nvGraphicFramePr>
          <p:cNvPr id="13" name="Tableau 13">
            <a:extLst>
              <a:ext uri="{FF2B5EF4-FFF2-40B4-BE49-F238E27FC236}">
                <a16:creationId xmlns:a16="http://schemas.microsoft.com/office/drawing/2014/main" id="{9FDC52A1-EC8F-437B-B3FE-4589737A75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5645841"/>
              </p:ext>
            </p:extLst>
          </p:nvPr>
        </p:nvGraphicFramePr>
        <p:xfrm>
          <a:off x="2032000" y="3792211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7912923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Contributeurs à l’élaboration du document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3746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5929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072D20-7F51-4326-97FE-F79606AB6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1502" y="1280161"/>
            <a:ext cx="11020058" cy="506011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dirty="0"/>
              <a:t>    1.      Objet……………………………………………………………………………………………</a:t>
            </a:r>
          </a:p>
          <a:p>
            <a:pPr marL="0" indent="0">
              <a:buNone/>
            </a:pPr>
            <a:r>
              <a:rPr lang="fr-FR" dirty="0"/>
              <a:t>    2.      Définition du besoin………………………………………………………………………….</a:t>
            </a:r>
          </a:p>
          <a:p>
            <a:pPr marL="0" indent="0">
              <a:buNone/>
            </a:pPr>
            <a:r>
              <a:rPr lang="fr-FR" dirty="0"/>
              <a:t>             2.1. Définition………………………………………………………………………………….</a:t>
            </a:r>
          </a:p>
          <a:p>
            <a:pPr marL="0" indent="0">
              <a:buNone/>
            </a:pPr>
            <a:r>
              <a:rPr lang="fr-FR" dirty="0"/>
              <a:t>             2.2. Périmètre………………………………………………………………………………….</a:t>
            </a:r>
          </a:p>
          <a:p>
            <a:pPr marL="0" indent="0">
              <a:buNone/>
            </a:pPr>
            <a:r>
              <a:rPr lang="fr-FR" dirty="0"/>
              <a:t>             2.3. Accessibilité/Sécurité…………………………………………………………………..</a:t>
            </a:r>
          </a:p>
          <a:p>
            <a:pPr marL="0" indent="0">
              <a:buNone/>
            </a:pPr>
            <a:r>
              <a:rPr lang="fr-FR" dirty="0"/>
              <a:t>    3.      Contraintes…………………………………………………………………………………….</a:t>
            </a:r>
          </a:p>
          <a:p>
            <a:pPr marL="0" indent="0">
              <a:buNone/>
            </a:pPr>
            <a:r>
              <a:rPr lang="fr-FR" dirty="0"/>
              <a:t>             3.1. Architecture………………………………………………………………………………</a:t>
            </a:r>
          </a:p>
          <a:p>
            <a:pPr marL="0" indent="0">
              <a:buNone/>
            </a:pPr>
            <a:r>
              <a:rPr lang="fr-FR" dirty="0"/>
              <a:t>             3.2. Ergonomie………………………………………………………………………………..</a:t>
            </a:r>
          </a:p>
          <a:p>
            <a:pPr marL="0" indent="0">
              <a:buNone/>
            </a:pPr>
            <a:r>
              <a:rPr lang="fr-FR" dirty="0"/>
              <a:t>             3.3. Langages de programmation…………………………………………………………..</a:t>
            </a:r>
          </a:p>
          <a:p>
            <a:pPr marL="0" indent="0">
              <a:buNone/>
            </a:pPr>
            <a:r>
              <a:rPr lang="fr-FR" dirty="0"/>
              <a:t>             3.4. Environnement…………………………………………………………………………...   </a:t>
            </a:r>
          </a:p>
          <a:p>
            <a:pPr marL="0" indent="0">
              <a:buNone/>
            </a:pPr>
            <a:r>
              <a:rPr lang="fr-FR" dirty="0"/>
              <a:t>             3.5. Hébergement……………………………………………………………………………..</a:t>
            </a:r>
          </a:p>
          <a:p>
            <a:pPr marL="0" indent="0">
              <a:buNone/>
            </a:pPr>
            <a:r>
              <a:rPr lang="fr-FR" dirty="0"/>
              <a:t>             3.6. Interactions avec la solution…………………………………………………………….                                                   </a:t>
            </a:r>
          </a:p>
          <a:p>
            <a:pPr marL="0" indent="0">
              <a:buNone/>
            </a:pPr>
            <a:endParaRPr lang="fr-FR" dirty="0"/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64EFA8E7-BAFA-4A50-AB06-1EAC5F1BF1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2064783"/>
              </p:ext>
            </p:extLst>
          </p:nvPr>
        </p:nvGraphicFramePr>
        <p:xfrm>
          <a:off x="1272591" y="0"/>
          <a:ext cx="9646815" cy="4328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5605">
                  <a:extLst>
                    <a:ext uri="{9D8B030D-6E8A-4147-A177-3AD203B41FA5}">
                      <a16:colId xmlns:a16="http://schemas.microsoft.com/office/drawing/2014/main" val="1016611045"/>
                    </a:ext>
                  </a:extLst>
                </a:gridCol>
                <a:gridCol w="3215605">
                  <a:extLst>
                    <a:ext uri="{9D8B030D-6E8A-4147-A177-3AD203B41FA5}">
                      <a16:colId xmlns:a16="http://schemas.microsoft.com/office/drawing/2014/main" val="267226475"/>
                    </a:ext>
                  </a:extLst>
                </a:gridCol>
                <a:gridCol w="3215605">
                  <a:extLst>
                    <a:ext uri="{9D8B030D-6E8A-4147-A177-3AD203B41FA5}">
                      <a16:colId xmlns:a16="http://schemas.microsoft.com/office/drawing/2014/main" val="1650269425"/>
                    </a:ext>
                  </a:extLst>
                </a:gridCol>
              </a:tblGrid>
              <a:tr h="432847">
                <a:tc>
                  <a:txBody>
                    <a:bodyPr/>
                    <a:lstStyle/>
                    <a:p>
                      <a:r>
                        <a:rPr lang="fr-FR" dirty="0"/>
                        <a:t>SFK 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CAHIER DES CHARGES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Castellane-Auto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9972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29564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02B4E6A86523419545C3174575F50C" ma:contentTypeVersion="5" ma:contentTypeDescription="Crée un document." ma:contentTypeScope="" ma:versionID="79cd2d8e62c324469420aa19b39ea951">
  <xsd:schema xmlns:xsd="http://www.w3.org/2001/XMLSchema" xmlns:xs="http://www.w3.org/2001/XMLSchema" xmlns:p="http://schemas.microsoft.com/office/2006/metadata/properties" xmlns:ns3="00f0b7f6-ad0a-44bd-9e6f-05a378f6fd8b" xmlns:ns4="01271dee-5c0d-432b-a028-c6268ba0634b" targetNamespace="http://schemas.microsoft.com/office/2006/metadata/properties" ma:root="true" ma:fieldsID="4e4ece9c36ec80c2c3fc96e9c46ebbad" ns3:_="" ns4:_="">
    <xsd:import namespace="00f0b7f6-ad0a-44bd-9e6f-05a378f6fd8b"/>
    <xsd:import namespace="01271dee-5c0d-432b-a028-c6268ba0634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f0b7f6-ad0a-44bd-9e6f-05a378f6fd8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271dee-5c0d-432b-a028-c6268ba063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B1EE85F-0454-4E81-BB5A-AC5C11D9DC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f0b7f6-ad0a-44bd-9e6f-05a378f6fd8b"/>
    <ds:schemaRef ds:uri="01271dee-5c0d-432b-a028-c6268ba063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F351E72-B314-43EC-A6AC-0A76AF2EC2B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3A98AD-C7A3-4CF0-951E-1443D58C6C22}">
  <ds:schemaRefs>
    <ds:schemaRef ds:uri="http://purl.org/dc/elements/1.1/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00f0b7f6-ad0a-44bd-9e6f-05a378f6fd8b"/>
    <ds:schemaRef ds:uri="http://www.w3.org/XML/1998/namespace"/>
    <ds:schemaRef ds:uri="http://schemas.microsoft.com/office/infopath/2007/PartnerControls"/>
    <ds:schemaRef ds:uri="01271dee-5c0d-432b-a028-c6268ba0634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1006</Words>
  <Application>Microsoft Office PowerPoint</Application>
  <PresentationFormat>Grand écran</PresentationFormat>
  <Paragraphs>144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Bookman Old Style</vt:lpstr>
      <vt:lpstr>Calibri</vt:lpstr>
      <vt:lpstr>Rockwell</vt:lpstr>
      <vt:lpstr>Damask</vt:lpstr>
      <vt:lpstr>PPE Auto-Ecole</vt:lpstr>
      <vt:lpstr>Présentation de NOTRE entreprise SFK IT </vt:lpstr>
      <vt:lpstr>Présentation PowerPoint</vt:lpstr>
      <vt:lpstr>Organigramme</vt:lpstr>
      <vt:lpstr>Présentation de notre parc informatique </vt:lpstr>
      <vt:lpstr>Présentation de l’entreprise client </vt:lpstr>
      <vt:lpstr>Les tarifs </vt:lpstr>
      <vt:lpstr>Présentation PowerPoint</vt:lpstr>
      <vt:lpstr>Présentation PowerPoint</vt:lpstr>
      <vt:lpstr>Présentation PowerPoint</vt:lpstr>
      <vt:lpstr>Présentation PowerPoint</vt:lpstr>
      <vt:lpstr>Modèle conceptuel de données (mcd)</vt:lpstr>
      <vt:lpstr>Modèle logique de données (mld)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PPE Auto-Ecole</dc:title>
  <dc:creator>Faissal Ettarnichi</dc:creator>
  <cp:lastModifiedBy>Faissal Ettarnichi</cp:lastModifiedBy>
  <cp:revision>19</cp:revision>
  <dcterms:created xsi:type="dcterms:W3CDTF">2020-09-28T11:21:10Z</dcterms:created>
  <dcterms:modified xsi:type="dcterms:W3CDTF">2021-02-12T14:56:07Z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0x0101000B02B4E6A86523419545C3174575F50C</vt:lpwstr>
  </property>
</Properties>
</file>